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0"/>
  </p:notesMasterIdLst>
  <p:sldIdLst>
    <p:sldId id="256" r:id="rId2"/>
    <p:sldId id="257" r:id="rId3"/>
    <p:sldId id="261" r:id="rId4"/>
    <p:sldId id="259" r:id="rId5"/>
    <p:sldId id="260" r:id="rId6"/>
    <p:sldId id="262" r:id="rId7"/>
    <p:sldId id="263" r:id="rId8"/>
    <p:sldId id="264" r:id="rId9"/>
  </p:sldIdLst>
  <p:sldSz cx="9144000" cy="6858000" type="screen4x3"/>
  <p:notesSz cx="6858000" cy="9144000"/>
  <p:custShowLst>
    <p:custShow name="Custom Show 1" id="0">
      <p:sldLst>
        <p:sld r:id="rId2"/>
        <p:sld r:id="rId3"/>
        <p:sld r:id="rId5"/>
      </p:sldLst>
    </p:custShow>
  </p:custShow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C8822F"/>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gridSpacing cx="73737788" cy="7373778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125861-C233-4177-AB3C-F37678B3466A}" type="datetimeFigureOut">
              <a:rPr lang="en-NZ" smtClean="0"/>
              <a:pPr/>
              <a:t>19/09/2010</a:t>
            </a:fld>
            <a:endParaRPr lang="en-NZ"/>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4DED75-8E64-4D43-9419-7BEE1D5A9EF6}" type="slidenum">
              <a:rPr lang="en-NZ" smtClean="0"/>
              <a:pPr/>
              <a:t>‹#›</a:t>
            </a:fld>
            <a:endParaRPr lang="en-N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CF4DED75-8E64-4D43-9419-7BEE1D5A9EF6}" type="slidenum">
              <a:rPr lang="en-NZ" smtClean="0"/>
              <a:pPr/>
              <a:t>1</a:t>
            </a:fld>
            <a:endParaRPr lang="en-N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CF4DED75-8E64-4D43-9419-7BEE1D5A9EF6}" type="slidenum">
              <a:rPr lang="en-NZ" smtClean="0"/>
              <a:pPr/>
              <a:t>2</a:t>
            </a:fld>
            <a:endParaRPr lang="en-N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CF4DED75-8E64-4D43-9419-7BEE1D5A9EF6}" type="slidenum">
              <a:rPr lang="en-NZ" smtClean="0"/>
              <a:pPr/>
              <a:t>3</a:t>
            </a:fld>
            <a:endParaRPr lang="en-N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CF4DED75-8E64-4D43-9419-7BEE1D5A9EF6}" type="slidenum">
              <a:rPr lang="en-NZ" smtClean="0"/>
              <a:pPr/>
              <a:t>4</a:t>
            </a:fld>
            <a:endParaRPr lang="en-NZ"/>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CF4DED75-8E64-4D43-9419-7BEE1D5A9EF6}" type="slidenum">
              <a:rPr lang="en-NZ" smtClean="0"/>
              <a:pPr/>
              <a:t>5</a:t>
            </a:fld>
            <a:endParaRPr lang="en-N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CF4DED75-8E64-4D43-9419-7BEE1D5A9EF6}" type="slidenum">
              <a:rPr lang="en-NZ" smtClean="0"/>
              <a:pPr/>
              <a:t>6</a:t>
            </a:fld>
            <a:endParaRPr lang="en-N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CF4DED75-8E64-4D43-9419-7BEE1D5A9EF6}" type="slidenum">
              <a:rPr lang="en-NZ" smtClean="0"/>
              <a:pPr/>
              <a:t>7</a:t>
            </a:fld>
            <a:endParaRPr lang="en-NZ"/>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NZ"/>
          </a:p>
        </p:txBody>
      </p:sp>
      <p:sp>
        <p:nvSpPr>
          <p:cNvPr id="4" name="Slide Number Placeholder 3"/>
          <p:cNvSpPr>
            <a:spLocks noGrp="1"/>
          </p:cNvSpPr>
          <p:nvPr>
            <p:ph type="sldNum" sz="quarter" idx="10"/>
          </p:nvPr>
        </p:nvSpPr>
        <p:spPr/>
        <p:txBody>
          <a:bodyPr/>
          <a:lstStyle/>
          <a:p>
            <a:fld id="{CF4DED75-8E64-4D43-9419-7BEE1D5A9EF6}" type="slidenum">
              <a:rPr lang="en-NZ" smtClean="0"/>
              <a:pPr/>
              <a:t>8</a:t>
            </a:fld>
            <a:endParaRPr lang="en-N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B07D6499-3BB9-4E89-8EF1-5778C4130D05}" type="datetimeFigureOut">
              <a:rPr lang="en-NZ" smtClean="0"/>
              <a:pPr/>
              <a:t>19/09/2010</a:t>
            </a:fld>
            <a:endParaRPr lang="en-NZ"/>
          </a:p>
        </p:txBody>
      </p:sp>
      <p:sp>
        <p:nvSpPr>
          <p:cNvPr id="19" name="Footer Placeholder 18"/>
          <p:cNvSpPr>
            <a:spLocks noGrp="1"/>
          </p:cNvSpPr>
          <p:nvPr>
            <p:ph type="ftr" sz="quarter" idx="11"/>
          </p:nvPr>
        </p:nvSpPr>
        <p:spPr/>
        <p:txBody>
          <a:bodyPr/>
          <a:lstStyle/>
          <a:p>
            <a:endParaRPr lang="en-NZ"/>
          </a:p>
        </p:txBody>
      </p:sp>
      <p:sp>
        <p:nvSpPr>
          <p:cNvPr id="27" name="Slide Number Placeholder 26"/>
          <p:cNvSpPr>
            <a:spLocks noGrp="1"/>
          </p:cNvSpPr>
          <p:nvPr>
            <p:ph type="sldNum" sz="quarter" idx="12"/>
          </p:nvPr>
        </p:nvSpPr>
        <p:spPr/>
        <p:txBody>
          <a:bodyPr/>
          <a:lstStyle/>
          <a:p>
            <a:fld id="{592C8456-5DF7-4EF3-B65F-DB9F78B60A26}" type="slidenum">
              <a:rPr lang="en-NZ" smtClean="0"/>
              <a:pPr/>
              <a:t>‹#›</a:t>
            </a:fld>
            <a:endParaRPr lang="en-NZ"/>
          </a:p>
        </p:txBody>
      </p:sp>
    </p:spTree>
  </p:cSld>
  <p:clrMapOvr>
    <a:overrideClrMapping bg1="dk1" tx1="lt1" bg2="dk2" tx2="lt2" accent1="accent1" accent2="accent2" accent3="accent3" accent4="accent4" accent5="accent5" accent6="accent6" hlink="hlink" folHlink="folHlink"/>
  </p:clrMapOvr>
  <p:transition spd="slow">
    <p:newsfla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07D6499-3BB9-4E89-8EF1-5778C4130D05}" type="datetimeFigureOut">
              <a:rPr lang="en-NZ" smtClean="0"/>
              <a:pPr/>
              <a:t>19/09/2010</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92C8456-5DF7-4EF3-B65F-DB9F78B60A26}" type="slidenum">
              <a:rPr lang="en-NZ" smtClean="0"/>
              <a:pPr/>
              <a:t>‹#›</a:t>
            </a:fld>
            <a:endParaRPr lang="en-NZ"/>
          </a:p>
        </p:txBody>
      </p:sp>
    </p:spTree>
  </p:cSld>
  <p:clrMapOvr>
    <a:masterClrMapping/>
  </p:clrMapOvr>
  <p:transition spd="slow">
    <p:newsfla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07D6499-3BB9-4E89-8EF1-5778C4130D05}" type="datetimeFigureOut">
              <a:rPr lang="en-NZ" smtClean="0"/>
              <a:pPr/>
              <a:t>19/09/2010</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92C8456-5DF7-4EF3-B65F-DB9F78B60A26}" type="slidenum">
              <a:rPr lang="en-NZ" smtClean="0"/>
              <a:pPr/>
              <a:t>‹#›</a:t>
            </a:fld>
            <a:endParaRPr lang="en-NZ"/>
          </a:p>
        </p:txBody>
      </p:sp>
    </p:spTree>
  </p:cSld>
  <p:clrMapOvr>
    <a:masterClrMapping/>
  </p:clrMapOvr>
  <p:transition spd="slow">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07D6499-3BB9-4E89-8EF1-5778C4130D05}" type="datetimeFigureOut">
              <a:rPr lang="en-NZ" smtClean="0"/>
              <a:pPr/>
              <a:t>19/09/2010</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92C8456-5DF7-4EF3-B65F-DB9F78B60A26}" type="slidenum">
              <a:rPr lang="en-NZ" smtClean="0"/>
              <a:pPr/>
              <a:t>‹#›</a:t>
            </a:fld>
            <a:endParaRPr lang="en-NZ"/>
          </a:p>
        </p:txBody>
      </p:sp>
    </p:spTree>
  </p:cSld>
  <p:clrMapOvr>
    <a:masterClrMapping/>
  </p:clrMapOvr>
  <p:transition spd="slow">
    <p:newsfla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07D6499-3BB9-4E89-8EF1-5778C4130D05}" type="datetimeFigureOut">
              <a:rPr lang="en-NZ" smtClean="0"/>
              <a:pPr/>
              <a:t>19/09/2010</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92C8456-5DF7-4EF3-B65F-DB9F78B60A26}" type="slidenum">
              <a:rPr lang="en-NZ" smtClean="0"/>
              <a:pPr/>
              <a:t>‹#›</a:t>
            </a:fld>
            <a:endParaRPr lang="en-NZ"/>
          </a:p>
        </p:txBody>
      </p:sp>
    </p:spTree>
  </p:cSld>
  <p:clrMapOvr>
    <a:overrideClrMapping bg1="dk1" tx1="lt1" bg2="dk2" tx2="lt2" accent1="accent1" accent2="accent2" accent3="accent3" accent4="accent4" accent5="accent5" accent6="accent6" hlink="hlink" folHlink="folHlink"/>
  </p:clrMapOvr>
  <p:transition spd="slow">
    <p:newsfla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07D6499-3BB9-4E89-8EF1-5778C4130D05}" type="datetimeFigureOut">
              <a:rPr lang="en-NZ" smtClean="0"/>
              <a:pPr/>
              <a:t>19/09/2010</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592C8456-5DF7-4EF3-B65F-DB9F78B60A26}" type="slidenum">
              <a:rPr lang="en-NZ" smtClean="0"/>
              <a:pPr/>
              <a:t>‹#›</a:t>
            </a:fld>
            <a:endParaRPr lang="en-NZ"/>
          </a:p>
        </p:txBody>
      </p:sp>
    </p:spTree>
  </p:cSld>
  <p:clrMapOvr>
    <a:masterClrMapping/>
  </p:clrMapOvr>
  <p:transition spd="slow">
    <p:newsfla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07D6499-3BB9-4E89-8EF1-5778C4130D05}" type="datetimeFigureOut">
              <a:rPr lang="en-NZ" smtClean="0"/>
              <a:pPr/>
              <a:t>19/09/2010</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592C8456-5DF7-4EF3-B65F-DB9F78B60A26}" type="slidenum">
              <a:rPr lang="en-NZ" smtClean="0"/>
              <a:pPr/>
              <a:t>‹#›</a:t>
            </a:fld>
            <a:endParaRPr lang="en-NZ"/>
          </a:p>
        </p:txBody>
      </p:sp>
    </p:spTree>
  </p:cSld>
  <p:clrMapOvr>
    <a:masterClrMapping/>
  </p:clrMapOvr>
  <p:transition spd="slow">
    <p:newsfla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07D6499-3BB9-4E89-8EF1-5778C4130D05}" type="datetimeFigureOut">
              <a:rPr lang="en-NZ" smtClean="0"/>
              <a:pPr/>
              <a:t>19/09/2010</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592C8456-5DF7-4EF3-B65F-DB9F78B60A26}" type="slidenum">
              <a:rPr lang="en-NZ" smtClean="0"/>
              <a:pPr/>
              <a:t>‹#›</a:t>
            </a:fld>
            <a:endParaRPr lang="en-NZ"/>
          </a:p>
        </p:txBody>
      </p:sp>
    </p:spTree>
  </p:cSld>
  <p:clrMapOvr>
    <a:masterClrMapping/>
  </p:clrMapOvr>
  <p:transition spd="slow">
    <p:newsfla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7D6499-3BB9-4E89-8EF1-5778C4130D05}" type="datetimeFigureOut">
              <a:rPr lang="en-NZ" smtClean="0"/>
              <a:pPr/>
              <a:t>19/09/2010</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592C8456-5DF7-4EF3-B65F-DB9F78B60A26}" type="slidenum">
              <a:rPr lang="en-NZ" smtClean="0"/>
              <a:pPr/>
              <a:t>‹#›</a:t>
            </a:fld>
            <a:endParaRPr lang="en-NZ"/>
          </a:p>
        </p:txBody>
      </p:sp>
    </p:spTree>
  </p:cSld>
  <p:clrMapOvr>
    <a:masterClrMapping/>
  </p:clrMapOvr>
  <p:transition spd="slow">
    <p:newsfla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07D6499-3BB9-4E89-8EF1-5778C4130D05}" type="datetimeFigureOut">
              <a:rPr lang="en-NZ" smtClean="0"/>
              <a:pPr/>
              <a:t>19/09/2010</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592C8456-5DF7-4EF3-B65F-DB9F78B60A26}" type="slidenum">
              <a:rPr lang="en-NZ" smtClean="0"/>
              <a:pPr/>
              <a:t>‹#›</a:t>
            </a:fld>
            <a:endParaRPr lang="en-NZ"/>
          </a:p>
        </p:txBody>
      </p:sp>
    </p:spTree>
  </p:cSld>
  <p:clrMapOvr>
    <a:masterClrMapping/>
  </p:clrMapOvr>
  <p:transition spd="slow">
    <p:newsfla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07D6499-3BB9-4E89-8EF1-5778C4130D05}" type="datetimeFigureOut">
              <a:rPr lang="en-NZ" smtClean="0"/>
              <a:pPr/>
              <a:t>19/09/2010</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a:xfrm>
            <a:off x="8077200" y="6356350"/>
            <a:ext cx="609600" cy="365125"/>
          </a:xfrm>
        </p:spPr>
        <p:txBody>
          <a:bodyPr/>
          <a:lstStyle/>
          <a:p>
            <a:fld id="{592C8456-5DF7-4EF3-B65F-DB9F78B60A26}" type="slidenum">
              <a:rPr lang="en-NZ" smtClean="0"/>
              <a:pPr/>
              <a:t>‹#›</a:t>
            </a:fld>
            <a:endParaRPr lang="en-NZ"/>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spd="slow">
    <p:newsfla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07D6499-3BB9-4E89-8EF1-5778C4130D05}" type="datetimeFigureOut">
              <a:rPr lang="en-NZ" smtClean="0"/>
              <a:pPr/>
              <a:t>19/09/2010</a:t>
            </a:fld>
            <a:endParaRPr lang="en-NZ"/>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NZ"/>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92C8456-5DF7-4EF3-B65F-DB9F78B60A26}" type="slidenum">
              <a:rPr lang="en-NZ" smtClean="0"/>
              <a:pPr/>
              <a:t>‹#›</a:t>
            </a:fld>
            <a:endParaRPr lang="en-NZ"/>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spd="slow">
    <p:newsflash/>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google.co.nz/imgres?imgurl=https://africawiki.wikispaces.com/file/view/rwanda-flag.gif/33941867/rwanda-flag.gif&amp;imgrefurl=https://africawiki.wikispaces.com/Rwanda&amp;usg=__d7JCx8oC6QRn5xk8w9Wty8FvVd8=&amp;h=599&amp;w=900&amp;sz=28&amp;hl=en&amp;start=2&amp;um=1&amp;itbs=1&amp;tbnid=xamsRNyrUYvlzM:&amp;tbnh=97&amp;tbnw=146&amp;prev=/images?q=rwanda+flag&amp;um=1&amp;hl=en&amp;safe=active&amp;sa=N&amp;rlz=1W1TSHN_enNZ350NZ352&amp;tbs=isch:1"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hyperlink" Target="http://www.yorkshiretea.co.uk/media/blog/?attachment_id=803"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8" Type="http://schemas.openxmlformats.org/officeDocument/2006/relationships/hyperlink" Target="http://www.googleimages.com/" TargetMode="External"/><Relationship Id="rId3" Type="http://schemas.openxmlformats.org/officeDocument/2006/relationships/hyperlink" Target="http://www.wikipedia.com/" TargetMode="External"/><Relationship Id="rId7" Type="http://schemas.openxmlformats.org/officeDocument/2006/relationships/hyperlink" Target="http://www.google.com/"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www.youtube.com/" TargetMode="External"/><Relationship Id="rId5" Type="http://schemas.openxmlformats.org/officeDocument/2006/relationships/hyperlink" Target="http://www.wikianswers.com/" TargetMode="External"/><Relationship Id="rId4" Type="http://schemas.openxmlformats.org/officeDocument/2006/relationships/hyperlink" Target="http://www.countriesandtheircultures.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NZ" dirty="0" smtClean="0"/>
              <a:t>Rwanda</a:t>
            </a:r>
            <a:endParaRPr lang="en-NZ" dirty="0"/>
          </a:p>
        </p:txBody>
      </p:sp>
      <p:pic>
        <p:nvPicPr>
          <p:cNvPr id="3076" name="Picture 4" descr="http://t0.gstatic.com/images?q=tbn:xamsRNyrUYvlzM:https://africawiki.wikispaces.com/file/view/rwanda-flag.gif/33941867/rwanda-flag.gif">
            <a:hlinkClick r:id="rId3"/>
          </p:cNvPr>
          <p:cNvPicPr>
            <a:picLocks noChangeAspect="1" noChangeArrowheads="1"/>
          </p:cNvPicPr>
          <p:nvPr/>
        </p:nvPicPr>
        <p:blipFill>
          <a:blip r:embed="rId4" cstate="print"/>
          <a:srcRect/>
          <a:stretch>
            <a:fillRect/>
          </a:stretch>
        </p:blipFill>
        <p:spPr bwMode="auto">
          <a:xfrm>
            <a:off x="6012200" y="3789050"/>
            <a:ext cx="2492813" cy="1656184"/>
          </a:xfrm>
          <a:prstGeom prst="rect">
            <a:avLst/>
          </a:prstGeom>
          <a:noFill/>
        </p:spPr>
      </p:pic>
      <p:sp>
        <p:nvSpPr>
          <p:cNvPr id="12" name="Rectangle 11"/>
          <p:cNvSpPr/>
          <p:nvPr/>
        </p:nvSpPr>
        <p:spPr>
          <a:xfrm>
            <a:off x="395536" y="2780928"/>
            <a:ext cx="4752528" cy="3016210"/>
          </a:xfrm>
          <a:prstGeom prst="rect">
            <a:avLst/>
          </a:prstGeom>
          <a:noFill/>
        </p:spPr>
        <p:txBody>
          <a:bodyPr wrap="square" lIns="91440" tIns="45720" rIns="91440" bIns="45720">
            <a:spAutoFit/>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Unity,</a:t>
            </a:r>
          </a:p>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Work,</a:t>
            </a:r>
          </a:p>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Patriotism</a:t>
            </a: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p>
          <a:p>
            <a:pPr algn="ctr"/>
            <a:r>
              <a:rPr lang="en-US"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(Their motto)</a:t>
            </a:r>
            <a:endParaRPr lang="en-US" sz="2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ransition spd="slow">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                    Contents</a:t>
            </a:r>
            <a:endParaRPr lang="en-NZ" dirty="0"/>
          </a:p>
        </p:txBody>
      </p:sp>
      <p:sp>
        <p:nvSpPr>
          <p:cNvPr id="3" name="Content Placeholder 2"/>
          <p:cNvSpPr>
            <a:spLocks noGrp="1"/>
          </p:cNvSpPr>
          <p:nvPr>
            <p:ph idx="1"/>
          </p:nvPr>
        </p:nvSpPr>
        <p:spPr>
          <a:xfrm>
            <a:off x="457200" y="1935480"/>
            <a:ext cx="4690880" cy="3365780"/>
          </a:xfrm>
        </p:spPr>
        <p:txBody>
          <a:bodyPr/>
          <a:lstStyle/>
          <a:p>
            <a:r>
              <a:rPr lang="en-NZ" dirty="0" smtClean="0"/>
              <a:t>Page 3: Rwandan map</a:t>
            </a:r>
          </a:p>
          <a:p>
            <a:r>
              <a:rPr lang="en-NZ" dirty="0" smtClean="0"/>
              <a:t>Page 4</a:t>
            </a:r>
            <a:r>
              <a:rPr lang="en-NZ" dirty="0" smtClean="0"/>
              <a:t>: Crafts</a:t>
            </a:r>
            <a:endParaRPr lang="en-NZ" dirty="0" smtClean="0"/>
          </a:p>
          <a:p>
            <a:r>
              <a:rPr lang="en-NZ" dirty="0" smtClean="0"/>
              <a:t>Page 5</a:t>
            </a:r>
            <a:r>
              <a:rPr lang="en-NZ" dirty="0" smtClean="0"/>
              <a:t>: Music and Dance</a:t>
            </a:r>
            <a:endParaRPr lang="en-NZ" dirty="0" smtClean="0"/>
          </a:p>
          <a:p>
            <a:r>
              <a:rPr lang="en-NZ" dirty="0" smtClean="0"/>
              <a:t>Page 6: </a:t>
            </a:r>
            <a:r>
              <a:rPr lang="en-NZ" dirty="0" smtClean="0"/>
              <a:t>Rwandan Celebrations</a:t>
            </a:r>
            <a:endParaRPr lang="en-NZ" dirty="0" smtClean="0"/>
          </a:p>
          <a:p>
            <a:r>
              <a:rPr lang="en-NZ" dirty="0" smtClean="0"/>
              <a:t>Page 7</a:t>
            </a:r>
            <a:r>
              <a:rPr lang="en-NZ" dirty="0" smtClean="0"/>
              <a:t>: Food</a:t>
            </a:r>
          </a:p>
          <a:p>
            <a:r>
              <a:rPr lang="en-NZ" dirty="0" smtClean="0"/>
              <a:t>Page 8: References</a:t>
            </a:r>
            <a:endParaRPr lang="en-NZ" dirty="0" smtClean="0"/>
          </a:p>
          <a:p>
            <a:pPr>
              <a:buNone/>
            </a:pPr>
            <a:endParaRPr lang="en-NZ" dirty="0" smtClean="0"/>
          </a:p>
        </p:txBody>
      </p:sp>
      <p:pic>
        <p:nvPicPr>
          <p:cNvPr id="16390" name="Picture 6" descr="Rwanda 006">
            <a:hlinkClick r:id="rId3"/>
          </p:cNvPr>
          <p:cNvPicPr>
            <a:picLocks noChangeAspect="1" noChangeArrowheads="1"/>
          </p:cNvPicPr>
          <p:nvPr/>
        </p:nvPicPr>
        <p:blipFill>
          <a:blip r:embed="rId4" cstate="print"/>
          <a:srcRect/>
          <a:stretch>
            <a:fillRect/>
          </a:stretch>
        </p:blipFill>
        <p:spPr bwMode="auto">
          <a:xfrm>
            <a:off x="4572000" y="2132820"/>
            <a:ext cx="3805420" cy="2854065"/>
          </a:xfrm>
          <a:prstGeom prst="rect">
            <a:avLst/>
          </a:prstGeom>
          <a:noFill/>
        </p:spPr>
      </p:pic>
      <p:sp>
        <p:nvSpPr>
          <p:cNvPr id="9" name="TextBox 8"/>
          <p:cNvSpPr txBox="1"/>
          <p:nvPr/>
        </p:nvSpPr>
        <p:spPr>
          <a:xfrm>
            <a:off x="4644010" y="5517290"/>
            <a:ext cx="3528490" cy="646331"/>
          </a:xfrm>
          <a:prstGeom prst="rect">
            <a:avLst/>
          </a:prstGeom>
          <a:noFill/>
        </p:spPr>
        <p:txBody>
          <a:bodyPr wrap="square" rtlCol="0">
            <a:spAutoFit/>
          </a:bodyPr>
          <a:lstStyle/>
          <a:p>
            <a:r>
              <a:rPr lang="en-NZ" dirty="0" smtClean="0"/>
              <a:t>This is why they call Rwanda, ‘The Land of A Thousand Hills.</a:t>
            </a:r>
            <a:endParaRPr lang="en-NZ" dirty="0"/>
          </a:p>
        </p:txBody>
      </p:sp>
    </p:spTree>
  </p:cSld>
  <p:clrMapOvr>
    <a:masterClrMapping/>
  </p:clrMapOvr>
  <p:transition spd="slow">
    <p:push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dirty="0" smtClean="0"/>
              <a:t>Map of Rwanda</a:t>
            </a:r>
            <a:endParaRPr lang="en-NZ" dirty="0"/>
          </a:p>
        </p:txBody>
      </p:sp>
      <p:pic>
        <p:nvPicPr>
          <p:cNvPr id="25602" name="Picture 2" descr="http://www.traveljournals.net/countries/maps/large/RW-map.jpg"/>
          <p:cNvPicPr>
            <a:picLocks noChangeAspect="1" noChangeArrowheads="1"/>
          </p:cNvPicPr>
          <p:nvPr/>
        </p:nvPicPr>
        <p:blipFill>
          <a:blip r:embed="rId3" cstate="print"/>
          <a:srcRect/>
          <a:stretch>
            <a:fillRect/>
          </a:stretch>
        </p:blipFill>
        <p:spPr bwMode="auto">
          <a:xfrm>
            <a:off x="827480" y="2060810"/>
            <a:ext cx="3343275" cy="3590925"/>
          </a:xfrm>
          <a:prstGeom prst="rect">
            <a:avLst/>
          </a:prstGeom>
          <a:noFill/>
        </p:spPr>
      </p:pic>
      <p:sp>
        <p:nvSpPr>
          <p:cNvPr id="5" name="TextBox 4"/>
          <p:cNvSpPr txBox="1"/>
          <p:nvPr/>
        </p:nvSpPr>
        <p:spPr>
          <a:xfrm>
            <a:off x="755470" y="5805330"/>
            <a:ext cx="3960550" cy="923330"/>
          </a:xfrm>
          <a:prstGeom prst="rect">
            <a:avLst/>
          </a:prstGeom>
          <a:noFill/>
        </p:spPr>
        <p:txBody>
          <a:bodyPr wrap="square" rtlCol="0">
            <a:spAutoFit/>
          </a:bodyPr>
          <a:lstStyle/>
          <a:p>
            <a:r>
              <a:rPr lang="en-NZ" dirty="0" smtClean="0"/>
              <a:t>Rwanda’s neighbouring countries are Uganda, </a:t>
            </a:r>
            <a:r>
              <a:rPr lang="en-NZ" dirty="0" smtClean="0"/>
              <a:t>Congo, Burundi </a:t>
            </a:r>
            <a:r>
              <a:rPr lang="en-NZ" dirty="0" smtClean="0"/>
              <a:t>and Tanzania, as shown.</a:t>
            </a:r>
            <a:endParaRPr lang="en-NZ" dirty="0"/>
          </a:p>
        </p:txBody>
      </p:sp>
      <p:pic>
        <p:nvPicPr>
          <p:cNvPr id="25604" name="Picture 4" descr="http://www.cityfolk.org/Enewsletter/images/1206rwandamap.jpg"/>
          <p:cNvPicPr>
            <a:picLocks noChangeAspect="1" noChangeArrowheads="1"/>
          </p:cNvPicPr>
          <p:nvPr/>
        </p:nvPicPr>
        <p:blipFill>
          <a:blip r:embed="rId4" cstate="print"/>
          <a:srcRect/>
          <a:stretch>
            <a:fillRect/>
          </a:stretch>
        </p:blipFill>
        <p:spPr bwMode="auto">
          <a:xfrm>
            <a:off x="4716020" y="1844780"/>
            <a:ext cx="3565910" cy="3888540"/>
          </a:xfrm>
          <a:prstGeom prst="rect">
            <a:avLst/>
          </a:prstGeom>
          <a:noFill/>
        </p:spPr>
      </p:pic>
      <p:sp>
        <p:nvSpPr>
          <p:cNvPr id="6" name="TextBox 5"/>
          <p:cNvSpPr txBox="1"/>
          <p:nvPr/>
        </p:nvSpPr>
        <p:spPr>
          <a:xfrm>
            <a:off x="6372250" y="5877340"/>
            <a:ext cx="2448340" cy="646331"/>
          </a:xfrm>
          <a:prstGeom prst="rect">
            <a:avLst/>
          </a:prstGeom>
          <a:noFill/>
        </p:spPr>
        <p:txBody>
          <a:bodyPr wrap="square" rtlCol="0">
            <a:spAutoFit/>
          </a:bodyPr>
          <a:lstStyle/>
          <a:p>
            <a:r>
              <a:rPr lang="en-NZ" dirty="0" smtClean="0">
                <a:solidFill>
                  <a:srgbClr val="FF0000"/>
                </a:solidFill>
              </a:rPr>
              <a:t>Rwanda is extremely small.</a:t>
            </a:r>
            <a:endParaRPr lang="en-NZ" dirty="0">
              <a:solidFill>
                <a:srgbClr val="FF0000"/>
              </a:solidFill>
            </a:endParaRPr>
          </a:p>
        </p:txBody>
      </p:sp>
    </p:spTree>
  </p:cSld>
  <p:clrMapOvr>
    <a:masterClrMapping/>
  </p:clrMapOvr>
  <p:transition spd="slow">
    <p:cover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420" y="692620"/>
            <a:ext cx="8229600" cy="1143000"/>
          </a:xfrm>
        </p:spPr>
        <p:txBody>
          <a:bodyPr/>
          <a:lstStyle/>
          <a:p>
            <a:r>
              <a:rPr lang="en-NZ" dirty="0" smtClean="0"/>
              <a:t>                       Crafts</a:t>
            </a:r>
            <a:endParaRPr lang="en-NZ" dirty="0"/>
          </a:p>
        </p:txBody>
      </p:sp>
      <p:sp>
        <p:nvSpPr>
          <p:cNvPr id="3" name="Content Placeholder 2"/>
          <p:cNvSpPr>
            <a:spLocks noGrp="1"/>
          </p:cNvSpPr>
          <p:nvPr>
            <p:ph idx="1"/>
          </p:nvPr>
        </p:nvSpPr>
        <p:spPr/>
        <p:txBody>
          <a:bodyPr/>
          <a:lstStyle/>
          <a:p>
            <a:pPr>
              <a:buNone/>
            </a:pPr>
            <a:r>
              <a:rPr lang="en-NZ" dirty="0" smtClean="0"/>
              <a:t>   Popular crafts in Uganda include pottery, basketry, jewellery, painting, wood carving, metal work and making gourd containers (for keeping valuables in.)   </a:t>
            </a:r>
          </a:p>
        </p:txBody>
      </p:sp>
      <p:pic>
        <p:nvPicPr>
          <p:cNvPr id="2050" name="Picture 2" descr="http://www.rwandaembassy-japan.org/en/themes/rwanda/rwanda_images/rwanda/culture08.jpg"/>
          <p:cNvPicPr>
            <a:picLocks noChangeAspect="1" noChangeArrowheads="1"/>
          </p:cNvPicPr>
          <p:nvPr/>
        </p:nvPicPr>
        <p:blipFill>
          <a:blip r:embed="rId3" cstate="print"/>
          <a:srcRect/>
          <a:stretch>
            <a:fillRect/>
          </a:stretch>
        </p:blipFill>
        <p:spPr bwMode="auto">
          <a:xfrm>
            <a:off x="539440" y="4365130"/>
            <a:ext cx="2343150" cy="1390650"/>
          </a:xfrm>
          <a:prstGeom prst="rect">
            <a:avLst/>
          </a:prstGeom>
          <a:noFill/>
        </p:spPr>
      </p:pic>
      <p:sp>
        <p:nvSpPr>
          <p:cNvPr id="9" name="TextBox 8"/>
          <p:cNvSpPr txBox="1"/>
          <p:nvPr/>
        </p:nvSpPr>
        <p:spPr>
          <a:xfrm>
            <a:off x="3059790" y="5661310"/>
            <a:ext cx="2232310" cy="923330"/>
          </a:xfrm>
          <a:prstGeom prst="rect">
            <a:avLst/>
          </a:prstGeom>
          <a:noFill/>
        </p:spPr>
        <p:txBody>
          <a:bodyPr wrap="square" rtlCol="0">
            <a:spAutoFit/>
          </a:bodyPr>
          <a:lstStyle/>
          <a:p>
            <a:r>
              <a:rPr lang="en-NZ" dirty="0" smtClean="0"/>
              <a:t>These are some examples of Rwandan pottery.</a:t>
            </a:r>
            <a:endParaRPr lang="en-NZ" dirty="0"/>
          </a:p>
        </p:txBody>
      </p:sp>
      <p:pic>
        <p:nvPicPr>
          <p:cNvPr id="10242" name="Picture 2" descr="http://lh5.ggpht.com/_6861nbyRC88/SU0VhQaupVI/AAAAAAAAAOs/NObenQhns3M/DSC01229.JPG"/>
          <p:cNvPicPr>
            <a:picLocks noChangeAspect="1" noChangeArrowheads="1"/>
          </p:cNvPicPr>
          <p:nvPr/>
        </p:nvPicPr>
        <p:blipFill>
          <a:blip r:embed="rId4" cstate="print"/>
          <a:srcRect/>
          <a:stretch>
            <a:fillRect/>
          </a:stretch>
        </p:blipFill>
        <p:spPr bwMode="auto">
          <a:xfrm>
            <a:off x="6156220" y="3789050"/>
            <a:ext cx="1772120" cy="2362827"/>
          </a:xfrm>
          <a:prstGeom prst="rect">
            <a:avLst/>
          </a:prstGeom>
          <a:noFill/>
        </p:spPr>
      </p:pic>
    </p:spTree>
  </p:cSld>
  <p:clrMapOvr>
    <a:masterClrMapping/>
  </p:clrMapOvr>
  <p:transition spd="slow">
    <p:plus/>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420" y="476590"/>
            <a:ext cx="8229600" cy="1143000"/>
          </a:xfrm>
        </p:spPr>
        <p:txBody>
          <a:bodyPr>
            <a:noAutofit/>
          </a:bodyPr>
          <a:lstStyle/>
          <a:p>
            <a:r>
              <a:rPr lang="en-NZ" dirty="0" smtClean="0"/>
              <a:t>               Music and Dance</a:t>
            </a:r>
            <a:endParaRPr lang="en-NZ" dirty="0"/>
          </a:p>
        </p:txBody>
      </p:sp>
      <p:sp>
        <p:nvSpPr>
          <p:cNvPr id="3" name="Content Placeholder 2"/>
          <p:cNvSpPr>
            <a:spLocks noGrp="1"/>
          </p:cNvSpPr>
          <p:nvPr>
            <p:ph idx="1"/>
          </p:nvPr>
        </p:nvSpPr>
        <p:spPr>
          <a:xfrm>
            <a:off x="539440" y="2060810"/>
            <a:ext cx="4114800" cy="3960550"/>
          </a:xfrm>
        </p:spPr>
        <p:txBody>
          <a:bodyPr>
            <a:normAutofit/>
          </a:bodyPr>
          <a:lstStyle/>
          <a:p>
            <a:r>
              <a:rPr lang="en-NZ" sz="2400" dirty="0" smtClean="0"/>
              <a:t>Music and dance are very important things to Rwanda. Traditional music and dance are taught in amatorero groups. They are found all over the country. Their songs are sometimes used to tell stories about </a:t>
            </a:r>
            <a:r>
              <a:rPr lang="en-NZ" sz="2400" dirty="0" smtClean="0"/>
              <a:t>anything, </a:t>
            </a:r>
            <a:r>
              <a:rPr lang="en-NZ" sz="2400" dirty="0" smtClean="0"/>
              <a:t>like kings and heroes, even family history!</a:t>
            </a:r>
            <a:endParaRPr lang="en-NZ" sz="2400" dirty="0"/>
          </a:p>
        </p:txBody>
      </p:sp>
      <p:pic>
        <p:nvPicPr>
          <p:cNvPr id="2050" name="Picture 2" descr="http://rwanda-embassy.or.kr/eng/img/img_08.jpg"/>
          <p:cNvPicPr>
            <a:picLocks noChangeAspect="1" noChangeArrowheads="1"/>
          </p:cNvPicPr>
          <p:nvPr/>
        </p:nvPicPr>
        <p:blipFill>
          <a:blip r:embed="rId3" cstate="print"/>
          <a:srcRect/>
          <a:stretch>
            <a:fillRect/>
          </a:stretch>
        </p:blipFill>
        <p:spPr bwMode="auto">
          <a:xfrm>
            <a:off x="5004060" y="1628750"/>
            <a:ext cx="3888540" cy="2259697"/>
          </a:xfrm>
          <a:prstGeom prst="rect">
            <a:avLst/>
          </a:prstGeom>
          <a:noFill/>
        </p:spPr>
      </p:pic>
      <p:pic>
        <p:nvPicPr>
          <p:cNvPr id="2052" name="Picture 4" descr="http://i.ytimg.com/vi/tciDbE-Brx4/0.jpg"/>
          <p:cNvPicPr>
            <a:picLocks noChangeAspect="1" noChangeArrowheads="1"/>
          </p:cNvPicPr>
          <p:nvPr/>
        </p:nvPicPr>
        <p:blipFill>
          <a:blip r:embed="rId4" cstate="print"/>
          <a:srcRect/>
          <a:stretch>
            <a:fillRect/>
          </a:stretch>
        </p:blipFill>
        <p:spPr bwMode="auto">
          <a:xfrm>
            <a:off x="5220090" y="4005080"/>
            <a:ext cx="3384470" cy="2538353"/>
          </a:xfrm>
          <a:prstGeom prst="rect">
            <a:avLst/>
          </a:prstGeom>
          <a:noFill/>
        </p:spPr>
      </p:pic>
      <p:sp>
        <p:nvSpPr>
          <p:cNvPr id="6" name="TextBox 5"/>
          <p:cNvSpPr txBox="1"/>
          <p:nvPr/>
        </p:nvSpPr>
        <p:spPr>
          <a:xfrm>
            <a:off x="1979640" y="5733320"/>
            <a:ext cx="3096430" cy="923330"/>
          </a:xfrm>
          <a:prstGeom prst="rect">
            <a:avLst/>
          </a:prstGeom>
          <a:noFill/>
        </p:spPr>
        <p:txBody>
          <a:bodyPr wrap="square" rtlCol="0">
            <a:spAutoFit/>
          </a:bodyPr>
          <a:lstStyle/>
          <a:p>
            <a:r>
              <a:rPr lang="en-NZ" dirty="0" smtClean="0">
                <a:solidFill>
                  <a:srgbClr val="FF0000"/>
                </a:solidFill>
              </a:rPr>
              <a:t>There are music and dance festivals in Rwanda which are very popular.</a:t>
            </a:r>
            <a:endParaRPr lang="en-NZ" dirty="0">
              <a:solidFill>
                <a:srgbClr val="FF0000"/>
              </a:solidFill>
            </a:endParaRPr>
          </a:p>
        </p:txBody>
      </p:sp>
      <p:cxnSp>
        <p:nvCxnSpPr>
          <p:cNvPr id="8" name="Straight Arrow Connector 7"/>
          <p:cNvCxnSpPr/>
          <p:nvPr/>
        </p:nvCxnSpPr>
        <p:spPr>
          <a:xfrm flipV="1">
            <a:off x="3635870" y="6381410"/>
            <a:ext cx="936130" cy="72010"/>
          </a:xfrm>
          <a:prstGeom prst="straightConnector1">
            <a:avLst/>
          </a:prstGeom>
          <a:ln cap="sq">
            <a:beve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checke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dirty="0" smtClean="0"/>
              <a:t>Rwandan Celebrations</a:t>
            </a:r>
            <a:endParaRPr lang="en-NZ" dirty="0"/>
          </a:p>
        </p:txBody>
      </p:sp>
      <p:sp>
        <p:nvSpPr>
          <p:cNvPr id="3" name="Content Placeholder 2"/>
          <p:cNvSpPr>
            <a:spLocks noGrp="1"/>
          </p:cNvSpPr>
          <p:nvPr>
            <p:ph idx="1"/>
          </p:nvPr>
        </p:nvSpPr>
        <p:spPr/>
        <p:txBody>
          <a:bodyPr>
            <a:normAutofit/>
          </a:bodyPr>
          <a:lstStyle/>
          <a:p>
            <a:r>
              <a:rPr lang="en-NZ" dirty="0" smtClean="0"/>
              <a:t>Rwandans celebrate the Christian holy days such as Christmas (December 25) and Easter (in March or April). They also celebrate Roman Catholic festivals, including Ascension Day (forty days after Easter) and All Saints' Day (November 1st). Most of the traditional Rwandan festivals are no longer national holidays. However, a harvest ritual called Umuganura</a:t>
            </a:r>
            <a:r>
              <a:rPr lang="en-NZ" i="1" dirty="0" smtClean="0"/>
              <a:t> </a:t>
            </a:r>
            <a:r>
              <a:rPr lang="en-NZ" dirty="0" smtClean="0"/>
              <a:t>is still celebrated in </a:t>
            </a:r>
            <a:r>
              <a:rPr lang="en-NZ" dirty="0" smtClean="0"/>
              <a:t>August. </a:t>
            </a:r>
            <a:endParaRPr lang="en-NZ" dirty="0"/>
          </a:p>
        </p:txBody>
      </p:sp>
    </p:spTree>
  </p:cSld>
  <p:clrMapOvr>
    <a:masterClrMapping/>
  </p:clrMapOvr>
  <p:transition spd="slow">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dirty="0" smtClean="0"/>
              <a:t> Food</a:t>
            </a:r>
            <a:endParaRPr lang="en-NZ" dirty="0"/>
          </a:p>
        </p:txBody>
      </p:sp>
      <p:sp>
        <p:nvSpPr>
          <p:cNvPr id="3" name="Content Placeholder 2"/>
          <p:cNvSpPr>
            <a:spLocks noGrp="1"/>
          </p:cNvSpPr>
          <p:nvPr>
            <p:ph idx="1"/>
          </p:nvPr>
        </p:nvSpPr>
        <p:spPr>
          <a:xfrm>
            <a:off x="457200" y="1935480"/>
            <a:ext cx="8229600" cy="2357640"/>
          </a:xfrm>
        </p:spPr>
        <p:txBody>
          <a:bodyPr>
            <a:normAutofit fontScale="85000" lnSpcReduction="20000"/>
          </a:bodyPr>
          <a:lstStyle/>
          <a:p>
            <a:r>
              <a:rPr lang="en-NZ" dirty="0" smtClean="0"/>
              <a:t>Food in Rwanda is mostly simple, including beans, bananas, sweet potatoes and sorghum (a type of grain.) For the people who can </a:t>
            </a:r>
            <a:r>
              <a:rPr lang="en-NZ" dirty="0" smtClean="0"/>
              <a:t>afford it, </a:t>
            </a:r>
            <a:r>
              <a:rPr lang="en-NZ" dirty="0" smtClean="0"/>
              <a:t>they may also eat meat, like beef, chicken and goat. Banana beer is also popular as well as sorghum beer. Poor people in Rwanda use as much food as they can get. In 2006, 56.9% of the people were living below the poverty line and 37.9% were extremely poor. Yet, in rural areas, about 64.7% were living in poverty.</a:t>
            </a:r>
            <a:endParaRPr lang="en-NZ" dirty="0"/>
          </a:p>
        </p:txBody>
      </p:sp>
      <p:pic>
        <p:nvPicPr>
          <p:cNvPr id="2050" name="Picture 2" descr="http://images.travelpod.com/users/hilde/rwanda-2007.1185364800.13x-woman-wth-sorgho.jpg"/>
          <p:cNvPicPr>
            <a:picLocks noChangeAspect="1" noChangeArrowheads="1"/>
          </p:cNvPicPr>
          <p:nvPr/>
        </p:nvPicPr>
        <p:blipFill>
          <a:blip r:embed="rId3" cstate="print"/>
          <a:srcRect/>
          <a:stretch>
            <a:fillRect/>
          </a:stretch>
        </p:blipFill>
        <p:spPr bwMode="auto">
          <a:xfrm>
            <a:off x="179390" y="4725180"/>
            <a:ext cx="2593804" cy="1942995"/>
          </a:xfrm>
          <a:prstGeom prst="rect">
            <a:avLst/>
          </a:prstGeom>
          <a:noFill/>
        </p:spPr>
      </p:pic>
      <p:sp>
        <p:nvSpPr>
          <p:cNvPr id="5" name="TextBox 4"/>
          <p:cNvSpPr txBox="1"/>
          <p:nvPr/>
        </p:nvSpPr>
        <p:spPr>
          <a:xfrm>
            <a:off x="2771750" y="6237390"/>
            <a:ext cx="3240450" cy="369332"/>
          </a:xfrm>
          <a:prstGeom prst="rect">
            <a:avLst/>
          </a:prstGeom>
          <a:noFill/>
        </p:spPr>
        <p:txBody>
          <a:bodyPr wrap="square" rtlCol="0">
            <a:spAutoFit/>
          </a:bodyPr>
          <a:lstStyle/>
          <a:p>
            <a:r>
              <a:rPr lang="en-NZ" dirty="0" smtClean="0"/>
              <a:t>A woman carries sorghum.</a:t>
            </a:r>
            <a:endParaRPr lang="en-NZ" dirty="0"/>
          </a:p>
        </p:txBody>
      </p:sp>
      <p:pic>
        <p:nvPicPr>
          <p:cNvPr id="2052" name="Picture 4" descr="http://www.lanesisland.com/news/Kimironko%20Market.jpg"/>
          <p:cNvPicPr>
            <a:picLocks noChangeAspect="1" noChangeArrowheads="1"/>
          </p:cNvPicPr>
          <p:nvPr/>
        </p:nvPicPr>
        <p:blipFill>
          <a:blip r:embed="rId4" cstate="print"/>
          <a:srcRect/>
          <a:stretch>
            <a:fillRect/>
          </a:stretch>
        </p:blipFill>
        <p:spPr bwMode="auto">
          <a:xfrm>
            <a:off x="5651295" y="4221110"/>
            <a:ext cx="3069155" cy="2298456"/>
          </a:xfrm>
          <a:prstGeom prst="rect">
            <a:avLst/>
          </a:prstGeom>
          <a:noFill/>
        </p:spPr>
      </p:pic>
      <p:cxnSp>
        <p:nvCxnSpPr>
          <p:cNvPr id="8" name="Straight Connector 7"/>
          <p:cNvCxnSpPr/>
          <p:nvPr/>
        </p:nvCxnSpPr>
        <p:spPr>
          <a:xfrm>
            <a:off x="2843760" y="6237390"/>
            <a:ext cx="266437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5328105" y="6417415"/>
            <a:ext cx="3600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2843760" y="6597440"/>
            <a:ext cx="266437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a:off x="2663735" y="6417415"/>
            <a:ext cx="36005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comb/>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dirty="0" smtClean="0"/>
              <a:t>References</a:t>
            </a:r>
            <a:endParaRPr lang="en-NZ" dirty="0"/>
          </a:p>
        </p:txBody>
      </p:sp>
      <p:sp>
        <p:nvSpPr>
          <p:cNvPr id="3" name="Content Placeholder 2"/>
          <p:cNvSpPr>
            <a:spLocks noGrp="1"/>
          </p:cNvSpPr>
          <p:nvPr>
            <p:ph idx="1"/>
          </p:nvPr>
        </p:nvSpPr>
        <p:spPr/>
        <p:txBody>
          <a:bodyPr/>
          <a:lstStyle/>
          <a:p>
            <a:pPr>
              <a:buNone/>
            </a:pPr>
            <a:r>
              <a:rPr lang="en-NZ" dirty="0" smtClean="0">
                <a:solidFill>
                  <a:schemeClr val="accent2">
                    <a:lumMod val="60000"/>
                    <a:lumOff val="40000"/>
                  </a:schemeClr>
                </a:solidFill>
                <a:hlinkClick r:id="rId3"/>
              </a:rPr>
              <a:t>www.wikipedia.com</a:t>
            </a:r>
            <a:r>
              <a:rPr lang="en-NZ" dirty="0" smtClean="0">
                <a:solidFill>
                  <a:schemeClr val="accent2">
                    <a:lumMod val="60000"/>
                    <a:lumOff val="40000"/>
                  </a:schemeClr>
                </a:solidFill>
              </a:rPr>
              <a:t> </a:t>
            </a:r>
          </a:p>
          <a:p>
            <a:pPr>
              <a:buNone/>
            </a:pPr>
            <a:r>
              <a:rPr lang="en-NZ" dirty="0" smtClean="0">
                <a:hlinkClick r:id="rId4"/>
              </a:rPr>
              <a:t>www.countriesandtheircultures.com</a:t>
            </a:r>
            <a:r>
              <a:rPr lang="en-NZ" dirty="0" smtClean="0"/>
              <a:t> </a:t>
            </a:r>
          </a:p>
          <a:p>
            <a:pPr>
              <a:buNone/>
            </a:pPr>
            <a:r>
              <a:rPr lang="en-NZ" dirty="0" smtClean="0">
                <a:hlinkClick r:id="rId5"/>
              </a:rPr>
              <a:t>www.wikianswers.com</a:t>
            </a:r>
            <a:r>
              <a:rPr lang="en-NZ" dirty="0" smtClean="0"/>
              <a:t> </a:t>
            </a:r>
          </a:p>
          <a:p>
            <a:pPr>
              <a:buNone/>
            </a:pPr>
            <a:r>
              <a:rPr lang="en-NZ" dirty="0" smtClean="0">
                <a:hlinkClick r:id="rId6"/>
              </a:rPr>
              <a:t>www.youtube.com</a:t>
            </a:r>
            <a:r>
              <a:rPr lang="en-NZ" dirty="0" smtClean="0"/>
              <a:t> </a:t>
            </a:r>
            <a:r>
              <a:rPr lang="en-NZ" dirty="0" smtClean="0">
                <a:solidFill>
                  <a:srgbClr val="FFC000"/>
                </a:solidFill>
              </a:rPr>
              <a:t>(giving me info)</a:t>
            </a:r>
          </a:p>
          <a:p>
            <a:pPr>
              <a:buNone/>
            </a:pPr>
            <a:r>
              <a:rPr lang="en-NZ" dirty="0" smtClean="0">
                <a:solidFill>
                  <a:srgbClr val="FFC000"/>
                </a:solidFill>
                <a:hlinkClick r:id="rId7"/>
              </a:rPr>
              <a:t>www.google.com</a:t>
            </a:r>
            <a:endParaRPr lang="en-NZ" dirty="0" smtClean="0">
              <a:solidFill>
                <a:srgbClr val="FFC000"/>
              </a:solidFill>
            </a:endParaRPr>
          </a:p>
          <a:p>
            <a:pPr>
              <a:buNone/>
            </a:pPr>
            <a:r>
              <a:rPr lang="en-NZ" dirty="0" smtClean="0">
                <a:solidFill>
                  <a:srgbClr val="FFC000"/>
                </a:solidFill>
                <a:hlinkClick r:id="rId8"/>
              </a:rPr>
              <a:t>www.googleimages.com</a:t>
            </a:r>
            <a:r>
              <a:rPr lang="en-NZ" dirty="0" smtClean="0">
                <a:solidFill>
                  <a:srgbClr val="FFC000"/>
                </a:solidFill>
              </a:rPr>
              <a:t> </a:t>
            </a:r>
            <a:endParaRPr lang="en-NZ" dirty="0">
              <a:solidFill>
                <a:srgbClr val="FFC000"/>
              </a:solidFill>
            </a:endParaRPr>
          </a:p>
        </p:txBody>
      </p:sp>
    </p:spTree>
  </p:cSld>
  <p:clrMapOvr>
    <a:masterClrMapping/>
  </p:clrMapOvr>
  <p:transition spd="slow">
    <p:newsflash/>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373</TotalTime>
  <Words>385</Words>
  <Application>Microsoft Office PowerPoint</Application>
  <PresentationFormat>On-screen Show (4:3)</PresentationFormat>
  <Paragraphs>42</Paragraphs>
  <Slides>8</Slides>
  <Notes>8</Notes>
  <HiddenSlides>0</HiddenSlides>
  <MMClips>0</MMClips>
  <ScaleCrop>false</ScaleCrop>
  <HeadingPairs>
    <vt:vector size="6" baseType="variant">
      <vt:variant>
        <vt:lpstr>Theme</vt:lpstr>
      </vt:variant>
      <vt:variant>
        <vt:i4>1</vt:i4>
      </vt:variant>
      <vt:variant>
        <vt:lpstr>Slide Titles</vt:lpstr>
      </vt:variant>
      <vt:variant>
        <vt:i4>8</vt:i4>
      </vt:variant>
      <vt:variant>
        <vt:lpstr>Custom Shows</vt:lpstr>
      </vt:variant>
      <vt:variant>
        <vt:i4>1</vt:i4>
      </vt:variant>
    </vt:vector>
  </HeadingPairs>
  <TitlesOfParts>
    <vt:vector size="10" baseType="lpstr">
      <vt:lpstr>Flow</vt:lpstr>
      <vt:lpstr>Rwanda</vt:lpstr>
      <vt:lpstr>                    Contents</vt:lpstr>
      <vt:lpstr>Map of Rwanda</vt:lpstr>
      <vt:lpstr>                       Crafts</vt:lpstr>
      <vt:lpstr>               Music and Dance</vt:lpstr>
      <vt:lpstr>Rwandan Celebrations</vt:lpstr>
      <vt:lpstr> Food</vt:lpstr>
      <vt:lpstr>References</vt:lpstr>
      <vt:lpstr>Custom Show 1</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Rwanda</dc:title>
  <dc:creator>Humber Family</dc:creator>
  <cp:lastModifiedBy>Humber Family</cp:lastModifiedBy>
  <cp:revision>42</cp:revision>
  <dcterms:created xsi:type="dcterms:W3CDTF">2010-07-26T06:37:22Z</dcterms:created>
  <dcterms:modified xsi:type="dcterms:W3CDTF">2010-09-19T00:45:55Z</dcterms:modified>
</cp:coreProperties>
</file>